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5" r:id="rId4"/>
    <p:sldId id="266" r:id="rId5"/>
    <p:sldId id="267" r:id="rId6"/>
    <p:sldId id="268" r:id="rId7"/>
    <p:sldId id="269" r:id="rId8"/>
    <p:sldId id="261" r:id="rId9"/>
    <p:sldId id="279" r:id="rId10"/>
    <p:sldId id="264" r:id="rId11"/>
    <p:sldId id="274" r:id="rId12"/>
    <p:sldId id="280" r:id="rId13"/>
    <p:sldId id="270" r:id="rId14"/>
    <p:sldId id="276" r:id="rId15"/>
    <p:sldId id="275" r:id="rId16"/>
    <p:sldId id="271" r:id="rId17"/>
    <p:sldId id="282" r:id="rId18"/>
    <p:sldId id="272" r:id="rId19"/>
    <p:sldId id="281" r:id="rId20"/>
    <p:sldId id="263" r:id="rId21"/>
    <p:sldId id="289" r:id="rId22"/>
    <p:sldId id="288" r:id="rId23"/>
    <p:sldId id="286" r:id="rId24"/>
    <p:sldId id="287" r:id="rId25"/>
    <p:sldId id="290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D89707"/>
    <a:srgbClr val="B35608"/>
    <a:srgbClr val="DFB82F"/>
    <a:srgbClr val="B87200"/>
    <a:srgbClr val="E5B207"/>
    <a:srgbClr val="5A757E"/>
    <a:srgbClr val="2F3A20"/>
    <a:srgbClr val="0E2233"/>
    <a:srgbClr val="777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7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AA170-A100-4150-99E6-D70713458654}" type="datetimeFigureOut">
              <a:rPr lang="pt-BR" smtClean="0"/>
              <a:t>08/11/2025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0B739-222E-485E-86D3-B9C0FE1613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193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8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1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75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46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97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03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51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8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31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0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84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9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6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7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2222" y="-722485"/>
            <a:ext cx="12473917" cy="7591774"/>
          </a:xfrm>
          <a:prstGeom prst="rect">
            <a:avLst/>
          </a:prstGeom>
          <a:solidFill>
            <a:schemeClr val="tx1"/>
          </a:solidFill>
          <a:ln w="19050">
            <a:solidFill>
              <a:srgbClr val="D897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/>
          </a:p>
        </p:txBody>
      </p:sp>
      <p:sp>
        <p:nvSpPr>
          <p:cNvPr id="3" name="TextBox 2"/>
          <p:cNvSpPr txBox="1"/>
          <p:nvPr/>
        </p:nvSpPr>
        <p:spPr>
          <a:xfrm>
            <a:off x="-759069" y="3519823"/>
            <a:ext cx="13427608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400" b="1">
                <a:solidFill>
                  <a:srgbClr val="D4AF37"/>
                </a:solidFill>
              </a:defRPr>
            </a:pPr>
            <a:r>
              <a:rPr sz="5400" dirty="0">
                <a:solidFill>
                  <a:srgbClr val="D89707"/>
                </a:solidFill>
              </a:rPr>
              <a:t>C</a:t>
            </a:r>
            <a:r>
              <a:rPr lang="pt-BR" sz="5400" dirty="0">
                <a:solidFill>
                  <a:srgbClr val="D89707"/>
                </a:solidFill>
              </a:rPr>
              <a:t>ATÁLOGO</a:t>
            </a:r>
            <a:r>
              <a:rPr sz="5400" dirty="0">
                <a:solidFill>
                  <a:srgbClr val="D89707"/>
                </a:solidFill>
              </a:rPr>
              <a:t> • </a:t>
            </a:r>
            <a:r>
              <a:rPr lang="pt-BR" sz="5400" dirty="0">
                <a:solidFill>
                  <a:srgbClr val="D89707"/>
                </a:solidFill>
              </a:rPr>
              <a:t>RAINHA</a:t>
            </a:r>
            <a:r>
              <a:rPr sz="5400" dirty="0">
                <a:solidFill>
                  <a:srgbClr val="D89707"/>
                </a:solidFill>
              </a:rPr>
              <a:t> </a:t>
            </a:r>
            <a:r>
              <a:rPr lang="pt-BR" sz="5400" dirty="0">
                <a:solidFill>
                  <a:srgbClr val="D89707"/>
                </a:solidFill>
              </a:rPr>
              <a:t>DO</a:t>
            </a:r>
            <a:r>
              <a:rPr sz="5400" dirty="0">
                <a:solidFill>
                  <a:srgbClr val="D89707"/>
                </a:solidFill>
              </a:rPr>
              <a:t> A</a:t>
            </a:r>
            <a:r>
              <a:rPr lang="pt-BR" sz="5400" dirty="0">
                <a:solidFill>
                  <a:srgbClr val="D89707"/>
                </a:solidFill>
              </a:rPr>
              <a:t>ÇO</a:t>
            </a:r>
            <a:endParaRPr sz="5400" dirty="0">
              <a:solidFill>
                <a:srgbClr val="D89707"/>
              </a:solidFill>
            </a:endParaRPr>
          </a:p>
          <a:p>
            <a:pPr algn="ctr">
              <a:defRPr sz="2000">
                <a:solidFill>
                  <a:srgbClr val="E6E6E6"/>
                </a:solidFill>
              </a:defRPr>
            </a:pPr>
            <a:r>
              <a:rPr lang="pt-BR" sz="2400" dirty="0"/>
              <a:t>Conheça nossos projetos entregues </a:t>
            </a:r>
            <a:endParaRPr sz="24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09731CD-ED99-46F6-86DF-52F348F91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84CA27E-73D8-457A-B946-961EE1B1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677" y="1"/>
            <a:ext cx="2812042" cy="2812042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2D07211-FBB8-49C8-BC8F-EB58BBF4950D}"/>
              </a:ext>
            </a:extLst>
          </p:cNvPr>
          <p:cNvSpPr/>
          <p:nvPr/>
        </p:nvSpPr>
        <p:spPr>
          <a:xfrm>
            <a:off x="5522935" y="5520266"/>
            <a:ext cx="573065" cy="424627"/>
          </a:xfrm>
          <a:prstGeom prst="rightArrow">
            <a:avLst/>
          </a:prstGeom>
          <a:solidFill>
            <a:srgbClr val="D89707"/>
          </a:solidFill>
          <a:ln>
            <a:solidFill>
              <a:srgbClr val="D897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2B3D3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328460" y="210532"/>
            <a:ext cx="75347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 BOTICÁRIO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GUARAPARI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95846" y="1909943"/>
            <a:ext cx="4380243" cy="3662541"/>
          </a:xfrm>
          <a:prstGeom prst="rect">
            <a:avLst/>
          </a:prstGeom>
          <a:solidFill>
            <a:srgbClr val="111111"/>
          </a:solidFill>
          <a:ln w="12700">
            <a:solidFill>
              <a:srgbClr val="173A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173A3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5845" y="1914402"/>
            <a:ext cx="4380244" cy="36625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2B3D31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400" dirty="0">
              <a:solidFill>
                <a:srgbClr val="2B3D31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2B3D3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2B3D3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2B3D3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ELITE 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AÇO GL GALVALUME ORIGINAL 1,20MM | FECHADA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VERDE ESCURO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AC600KG | ENGENHARIA ALEMÃ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CONTROLE VIA APP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50AAAEA-DF48-4BA7-98A9-ADA279117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8"/>
          <a:stretch/>
        </p:blipFill>
        <p:spPr>
          <a:xfrm>
            <a:off x="1591995" y="1216370"/>
            <a:ext cx="4083300" cy="5407787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230160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952300" y="241310"/>
            <a:ext cx="9207700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CLOSED RESIDENCIAL — NOVA VENÉCIA — 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378222" y="1828799"/>
            <a:ext cx="4357512" cy="4178289"/>
          </a:xfrm>
          <a:prstGeom prst="rect">
            <a:avLst/>
          </a:prstGeom>
          <a:solidFill>
            <a:srgbClr val="11111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chemeClr val="accent1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800" dirty="0">
              <a:solidFill>
                <a:schemeClr val="accent1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chemeClr val="accent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chemeClr val="accent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chemeClr val="accent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CLOSED RESIDENCIAL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AÇO GL GALVALUME ORIGINAL 1,20MM | FECHADA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BRANCO BRILHO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AC300KG  |  ALTO FLUXO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+ 4 CONTROLES</a:t>
            </a:r>
          </a:p>
          <a:p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pt-BR" sz="1200" b="1" dirty="0"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PORTINHOLA PADRÃO 1,50A X 0,70L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C99D0F-A337-44DB-A910-45193A29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38" y="1125736"/>
            <a:ext cx="3605906" cy="54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7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B3560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491997" y="240568"/>
            <a:ext cx="9207700" cy="523220"/>
          </a:xfrm>
          <a:prstGeom prst="rect">
            <a:avLst/>
          </a:prstGeom>
          <a:solidFill>
            <a:srgbClr val="B35608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2800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pt-BR" sz="2800" dirty="0">
                <a:solidFill>
                  <a:srgbClr val="1B110D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LINHA CLOSED RESIDENCIAL — BAIXO GUANDÚ — 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0560" y="1552222"/>
            <a:ext cx="4802714" cy="4255734"/>
          </a:xfrm>
          <a:prstGeom prst="rect">
            <a:avLst/>
          </a:prstGeom>
          <a:solidFill>
            <a:srgbClr val="111111"/>
          </a:solidFill>
          <a:ln w="19050">
            <a:solidFill>
              <a:srgbClr val="B3560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 b="1">
                <a:solidFill>
                  <a:srgbClr val="D4AF37"/>
                </a:solidFill>
              </a:defRPr>
            </a:pPr>
            <a:endParaRPr lang="pt-BR" sz="3200" dirty="0">
              <a:solidFill>
                <a:srgbClr val="69291D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B35608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800" dirty="0">
              <a:solidFill>
                <a:srgbClr val="B35608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B3560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B3560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B3560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RESIDENCIAL FECHADA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20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AÇO GL GALVALUME ORIGINAL 1,20MM |  FECHADA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BRANCO BRILHO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AC800KG C/ FREIO ELETROMECÂNICO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 + 4 CONTROLES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PORTÃO SOCIAL - LINHA TITANIUM  RESIDENCIAL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KIT STEEL SILENCE | </a:t>
            </a:r>
            <a:r>
              <a:rPr lang="pt-BR" sz="1200" b="1" dirty="0">
                <a:latin typeface="Dubai" panose="020B0503030403030204" pitchFamily="34" charset="-78"/>
                <a:cs typeface="Dubai" panose="020B0503030403030204" pitchFamily="34" charset="-78"/>
              </a:rPr>
              <a:t>SISTEMA ANTIRRUÍDO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Trava-antiqueda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endParaRPr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29266C2-3E88-4C26-AB33-9BCE4A8B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0" y="1826381"/>
            <a:ext cx="5563297" cy="37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24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E197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364C4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59370" y="256842"/>
            <a:ext cx="6253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 COCO BAMBU 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SALVADOR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—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BA</a:t>
            </a:r>
            <a:endParaRPr sz="2800" dirty="0">
              <a:solidFill>
                <a:schemeClr val="tx1">
                  <a:lumMod val="95000"/>
                  <a:lumOff val="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200271" y="1974399"/>
            <a:ext cx="4525349" cy="3664430"/>
          </a:xfrm>
          <a:prstGeom prst="rect">
            <a:avLst/>
          </a:prstGeom>
          <a:solidFill>
            <a:srgbClr val="111111"/>
          </a:solidFill>
          <a:ln w="28575">
            <a:solidFill>
              <a:srgbClr val="E1975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9407" y="1967569"/>
            <a:ext cx="4525349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E19755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E19755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E19755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E19755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E19755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 SUPREME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400" dirty="0">
              <a:solidFill>
                <a:srgbClr val="E19755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AÇO GL GALVALUME ORIGINAL 1,20MM | FECHADA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PRETO ESPELHADO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DC500KG | C/ NOBREAK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 + 4 CONTROLES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Trava antiqueda</a:t>
            </a: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9A8FF07-BD24-4F48-914E-576B15CCE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9" y="1280161"/>
            <a:ext cx="5052906" cy="50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3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578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492E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364C4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7977" y="270122"/>
            <a:ext cx="94213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 ZARA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BALNEÁRIO CAMBORIÚ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SC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451971" y="1821914"/>
            <a:ext cx="5040117" cy="3754875"/>
          </a:xfrm>
          <a:prstGeom prst="rect">
            <a:avLst/>
          </a:prstGeom>
          <a:solidFill>
            <a:srgbClr val="111111"/>
          </a:solidFill>
          <a:ln w="28575">
            <a:solidFill>
              <a:srgbClr val="492E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1971" y="1844493"/>
            <a:ext cx="512032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492E1A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492E1A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492E1A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MODELO : PORTA AUTOMÁTICA </a:t>
            </a:r>
            <a:r>
              <a:rPr lang="pt-BR" sz="1400" b="1" dirty="0">
                <a:solidFill>
                  <a:srgbClr val="492E1A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492E1A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 SUPREME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AÇO GL GALVALUME ORIGINAL 1,20MM | FECHADA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MARROM BRILHO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AC600KG | ALTO FLUXO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CONTROLE POR APP</a:t>
            </a:r>
          </a:p>
          <a:p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47ACAD-5FB1-4AB8-9074-368D926E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11" y="1274224"/>
            <a:ext cx="4838913" cy="48389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725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6929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491997" y="274180"/>
            <a:ext cx="9207700" cy="523220"/>
          </a:xfrm>
          <a:prstGeom prst="rect">
            <a:avLst/>
          </a:prstGeom>
          <a:solidFill>
            <a:srgbClr val="69291D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HÍBRIDA RESIDENCIAL — CARIACICA — 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783913" y="1958622"/>
            <a:ext cx="5107514" cy="3826933"/>
          </a:xfrm>
          <a:prstGeom prst="rect">
            <a:avLst/>
          </a:prstGeom>
          <a:solidFill>
            <a:srgbClr val="111111"/>
          </a:solidFill>
          <a:ln>
            <a:solidFill>
              <a:srgbClr val="492E1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 b="1">
                <a:solidFill>
                  <a:srgbClr val="D4AF37"/>
                </a:solidFill>
              </a:defRPr>
            </a:pPr>
            <a:endParaRPr lang="pt-BR" sz="3200" dirty="0">
              <a:solidFill>
                <a:srgbClr val="69291D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69291D"/>
                </a:solidFill>
              </a:rPr>
              <a:t>DETALHES</a:t>
            </a:r>
            <a:r>
              <a:rPr lang="pt-BR" sz="2800" dirty="0">
                <a:solidFill>
                  <a:srgbClr val="69291D"/>
                </a:solidFill>
              </a:rPr>
              <a:t>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800" dirty="0">
              <a:solidFill>
                <a:srgbClr val="69291D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69291D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69291D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69291D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HÍBRIDA RESIDENCIAL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AÇO GL GALVALUME ORIGINAL 1,20MM | FECHADA E TRANSLÚCIDA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BRANCO BRILHO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AC600KG  | ENGENHARIA ALEMÃ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| CONTROLE VIA APP</a:t>
            </a:r>
          </a:p>
          <a:p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pt-BR" sz="1200" b="1" dirty="0"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A5EB638-069C-45AE-B17D-789D6CB55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2"/>
          <a:stretch/>
        </p:blipFill>
        <p:spPr>
          <a:xfrm>
            <a:off x="475738" y="1704623"/>
            <a:ext cx="6007908" cy="42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58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033E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795234" y="241572"/>
            <a:ext cx="7927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 BANCO DO SICOOB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NITERÓI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RJ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586135" y="2079920"/>
            <a:ext cx="4273972" cy="3704000"/>
          </a:xfrm>
          <a:prstGeom prst="rect">
            <a:avLst/>
          </a:prstGeom>
          <a:solidFill>
            <a:srgbClr val="111111"/>
          </a:solidFill>
          <a:ln w="12700">
            <a:solidFill>
              <a:srgbClr val="033E4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7586135" y="2029046"/>
            <a:ext cx="4913747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033E4C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033E4C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033E4C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033E4C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033E4C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ELITE 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AÇO GL GALVALUME ORIGINAL 1,20MM | FECHADA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BRANCO BRILHO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DC300KG C/NOBREAK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+ 4 CONTROLES</a:t>
            </a:r>
          </a:p>
          <a:p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KIT STEEL SILENCE | SISTEMA ANTIRRUÍDO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Trava-antiqueda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65BBC1E-8333-40E1-9FF8-7DBC1B7C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18714"/>
            <a:ext cx="6957908" cy="4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1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5A75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573189" y="254000"/>
            <a:ext cx="8141203" cy="523220"/>
          </a:xfrm>
          <a:prstGeom prst="rect">
            <a:avLst/>
          </a:prstGeom>
          <a:solidFill>
            <a:srgbClr val="5A757E"/>
          </a:solidFill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COMERCIAL CLASSIC — VILA VELHA — 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870223" y="2314222"/>
            <a:ext cx="5768621" cy="2574713"/>
          </a:xfrm>
          <a:prstGeom prst="rect">
            <a:avLst/>
          </a:prstGeom>
          <a:solidFill>
            <a:srgbClr val="111111"/>
          </a:solidFill>
          <a:ln w="19050">
            <a:solidFill>
              <a:srgbClr val="5A75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 b="1">
                <a:solidFill>
                  <a:srgbClr val="D4AF37"/>
                </a:solidFill>
              </a:defRPr>
            </a:pPr>
            <a:endParaRPr lang="pt-BR" sz="3200" dirty="0">
              <a:solidFill>
                <a:srgbClr val="FF0000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800" dirty="0">
                <a:solidFill>
                  <a:srgbClr val="5A757E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800" dirty="0">
              <a:solidFill>
                <a:srgbClr val="5A757E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5A757E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MANUAL </a:t>
            </a:r>
            <a:r>
              <a:rPr lang="pt-BR" sz="1400" b="1" dirty="0">
                <a:solidFill>
                  <a:srgbClr val="5A757E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5A757E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COMERCIAL CLASSIC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CHAPA RAIADA GALVALUME GL 0,95MM | FECHADA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 MOLAS DE ALTO TORQUE 5,5M |  TECNOLOGIA FRANCESA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 FECHADURAS LATERAIS | SISTEMA DE SEGURANÇA REFORÇADO </a:t>
            </a:r>
            <a:endParaRPr lang="pt-BR" sz="14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endParaRPr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95477A-3FAB-4CC3-B3AD-64603C9B0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8" t="1798" b="9918"/>
          <a:stretch/>
        </p:blipFill>
        <p:spPr>
          <a:xfrm>
            <a:off x="1324833" y="1259840"/>
            <a:ext cx="3645658" cy="50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1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BE580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795234" y="241572"/>
            <a:ext cx="9200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 BANCO ITAÚ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BELO HORIZONTE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MG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841067" y="1655996"/>
            <a:ext cx="4334933" cy="4124206"/>
          </a:xfrm>
          <a:prstGeom prst="rect">
            <a:avLst/>
          </a:prstGeom>
          <a:solidFill>
            <a:srgbClr val="111111"/>
          </a:solidFill>
          <a:ln w="12700">
            <a:solidFill>
              <a:srgbClr val="BE58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6841067" y="1620972"/>
            <a:ext cx="4425245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BE5803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BE5803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BE580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BE580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BE580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ELITE 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AÇO GL GALVALUME ORIGINAL 1,20MM | FECHADA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LARANJA BRILHO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DC300KG C/NOBREAK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CONTROLE VIA APP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CAIXA BLINDADA TITANIUM - EIXO &amp;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KIT STEEL SILENCE | SISTEMA ANTIRRUÍDO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Trava-antiqueda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C6C855E-16AB-435C-85E2-9348A73EB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1478843"/>
            <a:ext cx="5779831" cy="45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7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2F3A20"/>
          </a:solidFill>
          <a:ln>
            <a:solidFill>
              <a:srgbClr val="0E22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491997" y="274180"/>
            <a:ext cx="9207700" cy="523220"/>
          </a:xfrm>
          <a:prstGeom prst="rect">
            <a:avLst/>
          </a:prstGeom>
          <a:solidFill>
            <a:srgbClr val="2F3A20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2800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pt-BR" sz="2800" dirty="0">
                <a:solidFill>
                  <a:srgbClr val="1B110D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LINHA HIBRÍDA RESIDENCIAL — COLATINA — 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310490" y="1422400"/>
            <a:ext cx="5136443" cy="4504267"/>
          </a:xfrm>
          <a:prstGeom prst="rect">
            <a:avLst/>
          </a:prstGeom>
          <a:solidFill>
            <a:srgbClr val="111111"/>
          </a:solidFill>
          <a:ln w="19050">
            <a:solidFill>
              <a:srgbClr val="2F3A2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 b="1">
                <a:solidFill>
                  <a:srgbClr val="D4AF37"/>
                </a:solidFill>
              </a:defRPr>
            </a:pPr>
            <a:endParaRPr lang="pt-BR" sz="3200" dirty="0">
              <a:solidFill>
                <a:srgbClr val="69291D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2F3A20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800" dirty="0">
              <a:solidFill>
                <a:srgbClr val="2F3A20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2F3A2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2F3A2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2F3A2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HÍBRIDA RESIDENCIAL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20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AÇO GL GALVALUME  ORGINAL 1,20MM |  FECHADA E TRANSLÚCIDA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PRETO FOSCO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AC800KG C/ FREIO ELETROMECÂNICO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 + 4 CONTROLES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PORTÃO SOCIAL - LINHA HIBRÍDA RESIDENCIAL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KIT STEEL SILENCE | </a:t>
            </a:r>
            <a:r>
              <a:rPr lang="pt-BR" sz="1200" b="1" dirty="0">
                <a:latin typeface="Dubai" panose="020B0503030403030204" pitchFamily="34" charset="-78"/>
                <a:cs typeface="Dubai" panose="020B0503030403030204" pitchFamily="34" charset="-78"/>
              </a:rPr>
              <a:t>SISTEMA ANTIRRUÍDO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Trava-antiqueda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FAD5DFE-804A-4DBD-AEAC-AAEB9B84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23" y="1682000"/>
            <a:ext cx="5587999" cy="37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1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122311" y="232572"/>
            <a:ext cx="11431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BANCO DO BRASIL </a:t>
            </a:r>
            <a:r>
              <a:rPr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VITÓRIA</a:t>
            </a:r>
            <a:r>
              <a:rPr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— 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452410" y="1618714"/>
            <a:ext cx="4206238" cy="4070886"/>
          </a:xfrm>
          <a:prstGeom prst="rect">
            <a:avLst/>
          </a:prstGeom>
          <a:solidFill>
            <a:srgbClr val="111111"/>
          </a:solidFill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7452410" y="1607215"/>
            <a:ext cx="4206238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FFC000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FFC000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FFC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FFC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FFC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SUPREME 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AÇO GL GALVALUME ORIGINAL 1,20MM | FECHADA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AMARELA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DC300KG | C/ NOBREAK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CONTROLE VIA APP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CAIXA BLINDADA TITANIUM - EIXO &amp; MOTOR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endParaRPr lang="pt-BR" sz="1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6C00C8D-6CFE-48EB-833D-4C785AA96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6" y="1280160"/>
            <a:ext cx="6675118" cy="475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3378" y="-23149"/>
            <a:ext cx="12338756" cy="7456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43E3D0B1-B250-4E9E-AA22-E492B3B6A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463" y="2247256"/>
            <a:ext cx="11555073" cy="137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000" b="1" dirty="0">
                <a:solidFill>
                  <a:srgbClr val="D89707"/>
                </a:solidFill>
              </a:rPr>
              <a:t>POR QUE AS MAIORES MARCAS DO BRASIL ESCOLHEM A RAINHA DO AÇO?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D9D1DAC9-2CC0-4C95-8B1B-1A27A89C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53" y="4269763"/>
            <a:ext cx="184731" cy="4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18EC803-A5E1-48B4-B83E-B4A9DE4F44D8}"/>
              </a:ext>
            </a:extLst>
          </p:cNvPr>
          <p:cNvSpPr txBox="1"/>
          <p:nvPr/>
        </p:nvSpPr>
        <p:spPr>
          <a:xfrm>
            <a:off x="7268545" y="831517"/>
            <a:ext cx="506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F982FDF-C20D-4EDA-A5A7-FB8A016A5BB0}"/>
              </a:ext>
            </a:extLst>
          </p:cNvPr>
          <p:cNvSpPr txBox="1"/>
          <p:nvPr/>
        </p:nvSpPr>
        <p:spPr>
          <a:xfrm>
            <a:off x="2691111" y="2131028"/>
            <a:ext cx="698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8" name="Seta: para a Direita 57">
            <a:extLst>
              <a:ext uri="{FF2B5EF4-FFF2-40B4-BE49-F238E27FC236}">
                <a16:creationId xmlns:a16="http://schemas.microsoft.com/office/drawing/2014/main" id="{738BD35A-D93A-435D-9F1E-A206C311A1FC}"/>
              </a:ext>
            </a:extLst>
          </p:cNvPr>
          <p:cNvSpPr/>
          <p:nvPr/>
        </p:nvSpPr>
        <p:spPr>
          <a:xfrm>
            <a:off x="4940943" y="4269763"/>
            <a:ext cx="1049867" cy="607037"/>
          </a:xfrm>
          <a:prstGeom prst="rightArrow">
            <a:avLst/>
          </a:prstGeom>
          <a:solidFill>
            <a:srgbClr val="D89707"/>
          </a:solidFill>
          <a:ln>
            <a:solidFill>
              <a:srgbClr val="D897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C4E02B5F-D1A6-4428-BE7F-6A0C460D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126" y="5373496"/>
            <a:ext cx="1616252" cy="16162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3378" y="-23149"/>
            <a:ext cx="12338756" cy="7456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43E3D0B1-B250-4E9E-AA22-E492B3B6A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174" y="273881"/>
            <a:ext cx="10586604" cy="51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D89707"/>
                </a:solidFill>
              </a:rPr>
              <a:t>RAINHA DO AÇO VS ALGUNS CONCORRENTES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D9D1DAC9-2CC0-4C95-8B1B-1A27A89C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53" y="4269763"/>
            <a:ext cx="184731" cy="4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670FC4-7D47-407C-B09D-A1075FD3EBAA}"/>
              </a:ext>
            </a:extLst>
          </p:cNvPr>
          <p:cNvSpPr txBox="1"/>
          <p:nvPr/>
        </p:nvSpPr>
        <p:spPr>
          <a:xfrm>
            <a:off x="196020" y="1082916"/>
            <a:ext cx="11273491" cy="576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AÇO GL GALVALUME ORIGINAL – RAINHA DO AÇO</a:t>
            </a:r>
            <a:endParaRPr lang="pt-BR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É um aço </a:t>
            </a: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Nobre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composto por </a:t>
            </a: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zinco + alumínio + silício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Essa liga especial proporciona </a:t>
            </a: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resistência máxima à ferrugem e à maresia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ideal para uso em regiões litorâneas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 áreas externas.</a:t>
            </a:r>
            <a:endParaRPr lang="pt-BR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Até </a:t>
            </a: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3x mais durável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que o galvanizado</a:t>
            </a:r>
            <a:b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Mantém o brilho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por muitos anos</a:t>
            </a:r>
            <a:b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100% à prova de oxidação</a:t>
            </a:r>
            <a:b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Resistente à maresia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e ao tempo</a:t>
            </a:r>
            <a:endParaRPr lang="pt-BR" sz="1600" b="1" dirty="0">
              <a:solidFill>
                <a:schemeClr val="bg1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______________________________________________________________________________________________________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600" b="1" dirty="0">
              <a:solidFill>
                <a:schemeClr val="bg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AÇO GI GALVANIZADO - </a:t>
            </a:r>
            <a:r>
              <a:rPr lang="pt-BR" sz="1600" b="1" dirty="0">
                <a:solidFill>
                  <a:schemeClr val="bg1"/>
                </a:solidFill>
              </a:rPr>
              <a:t>ALGUNS CONCORRENTES</a:t>
            </a:r>
          </a:p>
          <a:p>
            <a:endParaRPr lang="pt-BR" sz="1600" b="1" dirty="0">
              <a:solidFill>
                <a:schemeClr val="bg1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É um aço comum, revestido com </a:t>
            </a: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camada simples de zinco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Embora ofereça proteção inicial contra ferrugem, </a:t>
            </a:r>
            <a:r>
              <a:rPr lang="pt-BR" sz="16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 o tempo (especialmente em áreas litorâneas)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 zinco se desgasta e o aço começa a oxidar.</a:t>
            </a:r>
            <a:endParaRPr lang="pt-BR" sz="16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✅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Bom custo-benefício</a:t>
            </a:r>
            <a:b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❌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Enferruja com o tempo</a:t>
            </a:r>
            <a:b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❌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Perde o brilho e fica opaco</a:t>
            </a:r>
            <a:b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Segoe UI Emoji" panose="020B0502040204020203" pitchFamily="34" charset="0"/>
              </a:rPr>
              <a:t>❌</a:t>
            </a:r>
            <a:r>
              <a:rPr lang="pt-BR" sz="16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Vida útil reduzida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07B7EF-B5E3-48F5-A43C-E267EF227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126" y="5373496"/>
            <a:ext cx="1616252" cy="16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74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3378" y="-23149"/>
            <a:ext cx="12338756" cy="7456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43E3D0B1-B250-4E9E-AA22-E492B3B6A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174" y="273881"/>
            <a:ext cx="10586604" cy="51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D89707"/>
                </a:solidFill>
              </a:rPr>
              <a:t>RAINHA DO AÇO VS ALGUNS CONCORRENTES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D9D1DAC9-2CC0-4C95-8B1B-1A27A89C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53" y="4269763"/>
            <a:ext cx="184731" cy="4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670FC4-7D47-407C-B09D-A1075FD3EBAA}"/>
              </a:ext>
            </a:extLst>
          </p:cNvPr>
          <p:cNvSpPr txBox="1"/>
          <p:nvPr/>
        </p:nvSpPr>
        <p:spPr>
          <a:xfrm>
            <a:off x="210738" y="1441510"/>
            <a:ext cx="12501230" cy="529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 </a:t>
            </a:r>
            <a:r>
              <a:rPr lang="pt-BR" sz="2000" b="1" dirty="0">
                <a:solidFill>
                  <a:schemeClr val="bg1"/>
                </a:solidFill>
              </a:rPr>
              <a:t>MOTOR TITANIUM FORCE — RAINHA DO AÇO 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Engrenagem 100% em cobre original</a:t>
            </a:r>
            <a:r>
              <a:rPr lang="pt-BR" sz="2000" dirty="0">
                <a:solidFill>
                  <a:schemeClr val="bg1"/>
                </a:solidFill>
              </a:rPr>
              <a:t> — máximo desempenho, sem superaquecimento.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Estrutura reforçada em liga metálica premium</a:t>
            </a:r>
            <a:r>
              <a:rPr lang="pt-BR" sz="2000" dirty="0">
                <a:solidFill>
                  <a:schemeClr val="bg1"/>
                </a:solidFill>
              </a:rPr>
              <a:t>, resistente ao uso contínuo.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Tecnologia alemã de precisão</a:t>
            </a:r>
            <a:r>
              <a:rPr lang="pt-BR" sz="2000" dirty="0">
                <a:solidFill>
                  <a:schemeClr val="bg1"/>
                </a:solidFill>
              </a:rPr>
              <a:t>, com vida útil até </a:t>
            </a:r>
            <a:r>
              <a:rPr lang="pt-BR" sz="2000" b="1" dirty="0">
                <a:solidFill>
                  <a:schemeClr val="bg1"/>
                </a:solidFill>
              </a:rPr>
              <a:t>3x maior</a:t>
            </a:r>
            <a:r>
              <a:rPr lang="pt-BR" sz="2000" dirty="0">
                <a:solidFill>
                  <a:schemeClr val="bg1"/>
                </a:solidFill>
              </a:rPr>
              <a:t> que motores convencionais.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Suporte para uso intenso</a:t>
            </a:r>
            <a:r>
              <a:rPr lang="pt-BR" sz="2000" dirty="0">
                <a:solidFill>
                  <a:schemeClr val="bg1"/>
                </a:solidFill>
              </a:rPr>
              <a:t> — ideal para portas comerciais, industriais e de alto fluxo.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Garantia estendida e suporte técnico especializado.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______________________________________________________________________________________</a:t>
            </a:r>
          </a:p>
          <a:p>
            <a:endParaRPr lang="pt-BR" sz="2000" b="1" dirty="0"/>
          </a:p>
          <a:p>
            <a:r>
              <a:rPr lang="pt-BR" sz="2000" b="1" dirty="0">
                <a:solidFill>
                  <a:schemeClr val="bg1"/>
                </a:solidFill>
              </a:rPr>
              <a:t>MOTORES COMUNS — ALGUNS CONCORRENTES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❌ Engrenagem de </a:t>
            </a:r>
            <a:r>
              <a:rPr lang="pt-BR" sz="2000" b="1" dirty="0">
                <a:solidFill>
                  <a:schemeClr val="bg1"/>
                </a:solidFill>
              </a:rPr>
              <a:t>alumínio ou ferro fundido</a:t>
            </a:r>
            <a:r>
              <a:rPr lang="pt-BR" sz="2000" dirty="0">
                <a:solidFill>
                  <a:schemeClr val="bg1"/>
                </a:solidFill>
              </a:rPr>
              <a:t>, que aquece e desgasta com o tempo.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Estrutura leve, com componentes plásticos internos.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Vida útil curta e ruído elevado após alguns meses de uso.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Baixo torque e travamentos frequentes em portas pesadas.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Garantia limitada e assistência técnica demorada.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755A11-5DC9-436A-AEC9-D484D23E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126" y="5373496"/>
            <a:ext cx="1616252" cy="16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58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3378" y="-23149"/>
            <a:ext cx="12338756" cy="7456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43E3D0B1-B250-4E9E-AA22-E492B3B6A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174" y="273881"/>
            <a:ext cx="10586604" cy="51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D89707"/>
                </a:solidFill>
              </a:rPr>
              <a:t>RAINHA DO AÇO VS ALGUNS CONCORRENTES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D9D1DAC9-2CC0-4C95-8B1B-1A27A89C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53" y="4269763"/>
            <a:ext cx="184731" cy="4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670FC4-7D47-407C-B09D-A1075FD3EBAA}"/>
              </a:ext>
            </a:extLst>
          </p:cNvPr>
          <p:cNvSpPr txBox="1"/>
          <p:nvPr/>
        </p:nvSpPr>
        <p:spPr>
          <a:xfrm>
            <a:off x="210738" y="1389290"/>
            <a:ext cx="12501230" cy="529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 </a:t>
            </a:r>
            <a:r>
              <a:rPr lang="pt-BR" sz="2000" b="1" dirty="0">
                <a:solidFill>
                  <a:schemeClr val="bg1"/>
                </a:solidFill>
              </a:rPr>
              <a:t>KIT STEEL SILENCE — RAINHA DO AÇO 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✅ Sistema exclusivo de </a:t>
            </a:r>
            <a:r>
              <a:rPr lang="pt-BR" sz="2000" b="1" dirty="0">
                <a:solidFill>
                  <a:schemeClr val="bg1"/>
                </a:solidFill>
              </a:rPr>
              <a:t>vedação e isolamento acústico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Borrachas de alta densidade nas </a:t>
            </a:r>
            <a:r>
              <a:rPr lang="pt-BR" sz="2000" b="1" dirty="0">
                <a:solidFill>
                  <a:schemeClr val="bg1"/>
                </a:solidFill>
              </a:rPr>
              <a:t>laterais, guias e rodapé</a:t>
            </a:r>
            <a:r>
              <a:rPr lang="pt-BR" sz="2000" dirty="0">
                <a:solidFill>
                  <a:schemeClr val="bg1"/>
                </a:solidFill>
              </a:rPr>
              <a:t> da porta.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Reduz o ruído em até 80%</a:t>
            </a:r>
            <a:r>
              <a:rPr lang="pt-BR" sz="2000" dirty="0">
                <a:solidFill>
                  <a:schemeClr val="bg1"/>
                </a:solidFill>
              </a:rPr>
              <a:t> no funcionamento.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Impede entrada de poeira, vento e água</a:t>
            </a:r>
            <a:r>
              <a:rPr lang="pt-BR" sz="2000" dirty="0">
                <a:solidFill>
                  <a:schemeClr val="bg1"/>
                </a:solidFill>
              </a:rPr>
              <a:t>, protegendo o ambiente interno.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Ideal para lojas, clínicas, shoppings e ambientes que exigem silêncio e conforto.</a:t>
            </a:r>
          </a:p>
          <a:p>
            <a:r>
              <a:rPr lang="pt-BR" sz="2000" b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____________________________________________________________________________________</a:t>
            </a:r>
          </a:p>
          <a:p>
            <a:endParaRPr lang="pt-BR" sz="2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pt-BR" sz="2000" b="1" dirty="0"/>
              <a:t> </a:t>
            </a:r>
            <a:r>
              <a:rPr lang="pt-BR" sz="2000" b="1" dirty="0">
                <a:solidFill>
                  <a:schemeClr val="bg1"/>
                </a:solidFill>
              </a:rPr>
              <a:t>PORTAS COMUNS — ALGUNS CONCORRENTES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❌ Sem vedação nas laterais e rodapé.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Alto nível de ruído e vibração durante o movimento.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Permite entrada de poeira, vento e água.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Estrutura com folgas e encaixe impreciso.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Desgaste prematuro das lâminas e das molas.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29989A0-7C20-40CE-AAC1-B7D57FD8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126" y="5373496"/>
            <a:ext cx="1616252" cy="16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18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3378" y="-23149"/>
            <a:ext cx="12338756" cy="7456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43E3D0B1-B250-4E9E-AA22-E492B3B6A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174" y="273881"/>
            <a:ext cx="10586604" cy="51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D89707"/>
                </a:solidFill>
              </a:rPr>
              <a:t>RAINHA DO AÇO VS ALGUNS CONCORRENTES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D9D1DAC9-2CC0-4C95-8B1B-1A27A89C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53" y="4269763"/>
            <a:ext cx="184731" cy="4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670FC4-7D47-407C-B09D-A1075FD3EBAA}"/>
              </a:ext>
            </a:extLst>
          </p:cNvPr>
          <p:cNvSpPr txBox="1"/>
          <p:nvPr/>
        </p:nvSpPr>
        <p:spPr>
          <a:xfrm>
            <a:off x="94348" y="1528446"/>
            <a:ext cx="125012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 PERFILADEIRA ALEMÃ DE ALTA PRECISÃO — RAINHA DO AÇO 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Tecnologia importada da Alemanha</a:t>
            </a:r>
            <a:r>
              <a:rPr lang="pt-BR" sz="2000" dirty="0">
                <a:solidFill>
                  <a:schemeClr val="bg1"/>
                </a:solidFill>
              </a:rPr>
              <a:t>, garantindo cortes milimétricos e encaixe perfeito das lâminas.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Padrão internacional de fabricação</a:t>
            </a:r>
            <a:r>
              <a:rPr lang="pt-BR" sz="2000" dirty="0">
                <a:solidFill>
                  <a:schemeClr val="bg1"/>
                </a:solidFill>
              </a:rPr>
              <a:t> — zero rebarba, zero empenamento.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Produção automatizada e calibrada digitalmente</a:t>
            </a:r>
            <a:r>
              <a:rPr lang="pt-BR" sz="2000" dirty="0">
                <a:solidFill>
                  <a:schemeClr val="bg1"/>
                </a:solidFill>
              </a:rPr>
              <a:t>, mantendo tolerância inferior a 0,5 mm.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Acabamento premium</a:t>
            </a:r>
            <a:r>
              <a:rPr lang="pt-BR" sz="2000" dirty="0">
                <a:solidFill>
                  <a:schemeClr val="bg1"/>
                </a:solidFill>
              </a:rPr>
              <a:t>, sem ondulações e com encaixe suave e silencioso.</a:t>
            </a:r>
          </a:p>
          <a:p>
            <a:r>
              <a:rPr lang="pt-BR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_____________________________________________________________________________________</a:t>
            </a:r>
          </a:p>
          <a:p>
            <a:endParaRPr lang="pt-BR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 PERFILADEIRAS COMUNS — ALGUNS CONCORRENTES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❌ Máquinas nacionais ou adaptadas, com baixa precisão de corte.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Produção manual sujeita a falhas e variações de espessura.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Lâminas com rebarbas, desalinhadas e com ruído no enrolamento.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Encaixe irregular — causa empenamento e desgaste prematuro.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DBE053-0C7F-4B5A-9D77-8B7AE0328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126" y="5373496"/>
            <a:ext cx="1616252" cy="16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0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3378" y="-23149"/>
            <a:ext cx="12338756" cy="7456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43E3D0B1-B250-4E9E-AA22-E492B3B6A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174" y="273881"/>
            <a:ext cx="10586604" cy="518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solidFill>
                  <a:srgbClr val="D89707"/>
                </a:solidFill>
              </a:rPr>
              <a:t>RAINHA DO AÇO VS ALGUNS CONCORRENTES</a:t>
            </a: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D9D1DAC9-2CC0-4C95-8B1B-1A27A89C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53" y="4269763"/>
            <a:ext cx="184731" cy="4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670FC4-7D47-407C-B09D-A1075FD3EBAA}"/>
              </a:ext>
            </a:extLst>
          </p:cNvPr>
          <p:cNvSpPr txBox="1"/>
          <p:nvPr/>
        </p:nvSpPr>
        <p:spPr>
          <a:xfrm>
            <a:off x="210738" y="1530013"/>
            <a:ext cx="11721618" cy="4833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</a:t>
            </a:r>
            <a:r>
              <a:rPr lang="pt-BR" sz="2000" b="1" dirty="0">
                <a:solidFill>
                  <a:schemeClr val="bg1"/>
                </a:solidFill>
              </a:rPr>
              <a:t>GARANTIA DE 8 ANOS — RAINHA DO AÇO 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Ninguém no mercado oferece isso.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Garantia real de 8 anos</a:t>
            </a:r>
            <a:r>
              <a:rPr lang="pt-BR" sz="2000" dirty="0">
                <a:solidFill>
                  <a:schemeClr val="bg1"/>
                </a:solidFill>
              </a:rPr>
              <a:t>, registrada e acompanhada por suporte técnico especializado.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</a:t>
            </a:r>
            <a:r>
              <a:rPr lang="pt-BR" sz="2000" b="1" dirty="0">
                <a:solidFill>
                  <a:schemeClr val="bg1"/>
                </a:solidFill>
              </a:rPr>
              <a:t>Plantão 24h para emergências</a:t>
            </a:r>
            <a:r>
              <a:rPr lang="pt-BR" sz="2000" dirty="0">
                <a:solidFill>
                  <a:schemeClr val="bg1"/>
                </a:solidFill>
              </a:rPr>
              <a:t>, com equipe própria pronta pra atender em qualquer cidade do ES.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✅ Comprometimento total com o cliente — assistência rápida, confiável e sem burocracia.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_______________________________________________________________________________________</a:t>
            </a:r>
          </a:p>
          <a:p>
            <a:r>
              <a:rPr lang="pt-BR" sz="2000" b="1" dirty="0"/>
              <a:t> </a:t>
            </a:r>
          </a:p>
          <a:p>
            <a:r>
              <a:rPr lang="pt-BR" sz="2000" b="1" dirty="0">
                <a:solidFill>
                  <a:schemeClr val="bg1"/>
                </a:solidFill>
              </a:rPr>
              <a:t>GARANTIA COMUM — ALGUNS CONCORRENTES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❌ Garantia limitada de </a:t>
            </a:r>
            <a:r>
              <a:rPr lang="pt-BR" sz="2000" b="1" dirty="0">
                <a:solidFill>
                  <a:schemeClr val="bg1"/>
                </a:solidFill>
              </a:rPr>
              <a:t>1 a 2 anos</a:t>
            </a:r>
            <a:r>
              <a:rPr lang="pt-BR" sz="2000" dirty="0">
                <a:solidFill>
                  <a:schemeClr val="bg1"/>
                </a:solidFill>
              </a:rPr>
              <a:t> (apenas em peças ou motor).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Sem suporte 24h — atendimento restrito a horário comercial.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Dependência de terceiros para assistência técnica.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❌ Processos demorados e pouca transparência na cobertura.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A74-C8C4-4E21-8F2E-9FC9CEDA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126" y="5373496"/>
            <a:ext cx="1616252" cy="16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24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3378" y="-23149"/>
            <a:ext cx="12338756" cy="7456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400" dirty="0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D9D1DAC9-2CC0-4C95-8B1B-1A27A89C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53" y="4269763"/>
            <a:ext cx="184731" cy="4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670FC4-7D47-407C-B09D-A1075FD3EBAA}"/>
              </a:ext>
            </a:extLst>
          </p:cNvPr>
          <p:cNvSpPr txBox="1"/>
          <p:nvPr/>
        </p:nvSpPr>
        <p:spPr>
          <a:xfrm>
            <a:off x="83748" y="1259817"/>
            <a:ext cx="8360341" cy="489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RAINHA DO AÇO </a:t>
            </a:r>
          </a:p>
          <a:p>
            <a:endParaRPr lang="pt-BR" sz="1600" b="1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✅ </a:t>
            </a:r>
            <a:r>
              <a:rPr lang="pt-BR" sz="1600" b="1" dirty="0">
                <a:solidFill>
                  <a:schemeClr val="bg1"/>
                </a:solidFill>
              </a:rPr>
              <a:t>Mais de duas décadas de experiência e excelência</a:t>
            </a:r>
            <a:r>
              <a:rPr lang="pt-BR" sz="1600" dirty="0">
                <a:solidFill>
                  <a:schemeClr val="bg1"/>
                </a:solidFill>
              </a:rPr>
              <a:t> no mercado capixaba.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✅ </a:t>
            </a:r>
            <a:r>
              <a:rPr lang="pt-BR" sz="1600" b="1" dirty="0">
                <a:solidFill>
                  <a:schemeClr val="bg1"/>
                </a:solidFill>
              </a:rPr>
              <a:t>Indústria própria com tecnologia alemã</a:t>
            </a:r>
            <a:r>
              <a:rPr lang="pt-BR" sz="1600" dirty="0">
                <a:solidFill>
                  <a:schemeClr val="bg1"/>
                </a:solidFill>
              </a:rPr>
              <a:t>, padrão internacional de qualidade.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✅ </a:t>
            </a:r>
            <a:r>
              <a:rPr lang="pt-BR" sz="1600" b="1" dirty="0">
                <a:solidFill>
                  <a:schemeClr val="bg1"/>
                </a:solidFill>
              </a:rPr>
              <a:t>Centenas de clientes satisfeitos e recomendações reais</a:t>
            </a:r>
            <a:r>
              <a:rPr lang="pt-BR" sz="1600" dirty="0">
                <a:solidFill>
                  <a:schemeClr val="bg1"/>
                </a:solidFill>
              </a:rPr>
              <a:t>, consolidando nossa reputação.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✅ </a:t>
            </a:r>
            <a:r>
              <a:rPr lang="pt-BR" sz="1600" b="1" dirty="0">
                <a:solidFill>
                  <a:schemeClr val="bg1"/>
                </a:solidFill>
              </a:rPr>
              <a:t>Reconhecida como a empresa mais bem avaliada do Espírito Santo.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✅ </a:t>
            </a:r>
            <a:r>
              <a:rPr lang="pt-BR" sz="1600" b="1" dirty="0">
                <a:solidFill>
                  <a:schemeClr val="bg1"/>
                </a:solidFill>
              </a:rPr>
              <a:t>Mais de 100 mil portas produzidas e instaladas</a:t>
            </a:r>
            <a:r>
              <a:rPr lang="pt-BR" sz="1600" dirty="0">
                <a:solidFill>
                  <a:schemeClr val="bg1"/>
                </a:solidFill>
              </a:rPr>
              <a:t> com perfeição e segurança.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✅ </a:t>
            </a:r>
            <a:r>
              <a:rPr lang="pt-BR" sz="1600" b="1" dirty="0">
                <a:solidFill>
                  <a:schemeClr val="bg1"/>
                </a:solidFill>
              </a:rPr>
              <a:t>Equipe técnica própria</a:t>
            </a:r>
            <a:r>
              <a:rPr lang="pt-BR" sz="1600" dirty="0">
                <a:solidFill>
                  <a:schemeClr val="bg1"/>
                </a:solidFill>
              </a:rPr>
              <a:t>, com suporte e atendimento 24h em todo o estado.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✅ Marca que inspira </a:t>
            </a:r>
            <a:r>
              <a:rPr lang="pt-BR" sz="1600" b="1" dirty="0">
                <a:solidFill>
                  <a:schemeClr val="bg1"/>
                </a:solidFill>
              </a:rPr>
              <a:t>confiança, durabilidade e profissionalismo</a:t>
            </a:r>
            <a:r>
              <a:rPr lang="pt-BR" sz="1600" dirty="0"/>
              <a:t>rojeto.</a:t>
            </a:r>
            <a:endParaRPr lang="pt-BR" sz="16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__________________________________________________________________</a:t>
            </a:r>
            <a:endParaRPr lang="pt-BR" sz="16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sz="1600" b="1" dirty="0">
              <a:solidFill>
                <a:schemeClr val="bg1"/>
              </a:solidFill>
            </a:endParaRPr>
          </a:p>
          <a:p>
            <a:r>
              <a:rPr lang="pt-BR" sz="1600" b="1" dirty="0">
                <a:solidFill>
                  <a:schemeClr val="bg1"/>
                </a:solidFill>
              </a:rPr>
              <a:t>ALGUNS CONCORRENTES </a:t>
            </a:r>
          </a:p>
          <a:p>
            <a:endParaRPr lang="pt-BR" sz="1600" b="1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❌ Empresas recentes, sem histórico ou estrutura industrial.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❌ Produção terceirizada e sem padrão técnico.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❌ Garantias curtas e ausência de suporte especializado.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❌ Pouca reputação e avaliações inconsistentes.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❌ Atendimento limitado e pós-venda ineficiente.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7F189A-AF56-4800-9983-F080A8F1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089" y="54206"/>
            <a:ext cx="3531870" cy="6858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028EA7A-787A-4D84-AEA0-6CE216E15EC6}"/>
              </a:ext>
            </a:extLst>
          </p:cNvPr>
          <p:cNvSpPr txBox="1"/>
          <p:nvPr/>
        </p:nvSpPr>
        <p:spPr>
          <a:xfrm>
            <a:off x="83748" y="327188"/>
            <a:ext cx="7484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D89707"/>
                </a:solidFill>
              </a:rPr>
              <a:t>🏆 CREDIBILIDADE E HISTÓRIA — RAINHA DO AÇO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668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3378" y="-23149"/>
            <a:ext cx="12338756" cy="74563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5400" b="1">
                <a:solidFill>
                  <a:srgbClr val="D4AF37"/>
                </a:solidFill>
              </a:defRPr>
            </a:pPr>
            <a:r>
              <a:rPr lang="pt-BR" sz="4000" dirty="0">
                <a:solidFill>
                  <a:srgbClr val="D89707"/>
                </a:solidFill>
              </a:rPr>
              <a:t>OBRIGADA POR CONHECER </a:t>
            </a:r>
          </a:p>
          <a:p>
            <a:pPr algn="ctr">
              <a:defRPr sz="5400" b="1">
                <a:solidFill>
                  <a:srgbClr val="D4AF37"/>
                </a:solidFill>
              </a:defRPr>
            </a:pPr>
            <a:r>
              <a:rPr lang="pt-BR" sz="4000" dirty="0">
                <a:solidFill>
                  <a:srgbClr val="D89707"/>
                </a:solidFill>
              </a:rPr>
              <a:t>A RAINHA DO AÇO!</a:t>
            </a: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4000" dirty="0">
              <a:solidFill>
                <a:srgbClr val="D89707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600" dirty="0">
              <a:solidFill>
                <a:srgbClr val="D89707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r>
              <a:rPr lang="pt-BR" sz="20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Mais do que portas, nós entregamos histórias protegidas, sonhos guardados e negócios fortalecidos.</a:t>
            </a:r>
          </a:p>
          <a:p>
            <a:pPr algn="ctr">
              <a:defRPr sz="5400" b="1">
                <a:solidFill>
                  <a:srgbClr val="D4AF37"/>
                </a:solidFill>
              </a:defRPr>
            </a:pPr>
            <a:r>
              <a:rPr lang="pt-BR" sz="20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Cada detalhe é pensado com amor, cada acabamento é feito com propósito, porque acreditamos que segurança também é uma forma de cuidado. Na Rainha do Aço, o aço ganha vida, ganha sentido e ganha emoção. </a:t>
            </a:r>
          </a:p>
          <a:p>
            <a:pPr algn="ctr">
              <a:defRPr sz="5400" b="1">
                <a:solidFill>
                  <a:srgbClr val="D4AF37"/>
                </a:solidFill>
              </a:defRPr>
            </a:pPr>
            <a:r>
              <a:rPr lang="pt-BR" sz="20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E cada cliente que confia em nós se torna parte dessa construção feita de trabalho, verdade e coração</a:t>
            </a:r>
            <a:r>
              <a:rPr lang="pt-BR" sz="1600" dirty="0">
                <a:solidFill>
                  <a:schemeClr val="bg1"/>
                </a:solidFill>
              </a:rPr>
              <a:t>.</a:t>
            </a: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600" dirty="0">
              <a:solidFill>
                <a:schemeClr val="bg1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600" dirty="0">
              <a:solidFill>
                <a:schemeClr val="bg1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r>
              <a:rPr lang="pt-BR" sz="1600" dirty="0">
                <a:solidFill>
                  <a:schemeClr val="bg1"/>
                </a:solidFill>
              </a:rPr>
              <a:t>RAINHA DO AÇO — TECNOLOGIA COM ALMA, ESTRUTURA COM AMOR.</a:t>
            </a: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600" dirty="0">
              <a:solidFill>
                <a:srgbClr val="D89707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600" dirty="0">
              <a:solidFill>
                <a:srgbClr val="D89707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600" dirty="0">
              <a:solidFill>
                <a:srgbClr val="D89707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600" dirty="0">
              <a:solidFill>
                <a:srgbClr val="D89707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600" dirty="0">
              <a:solidFill>
                <a:srgbClr val="D89707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4000" dirty="0">
              <a:solidFill>
                <a:srgbClr val="D89707"/>
              </a:solidFill>
            </a:endParaRPr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D9D1DAC9-2CC0-4C95-8B1B-1A27A89C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353" y="4269763"/>
            <a:ext cx="184731" cy="4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10156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0056880-B29C-41C0-BA81-F755FEE39263}"/>
              </a:ext>
            </a:extLst>
          </p:cNvPr>
          <p:cNvSpPr txBox="1"/>
          <p:nvPr/>
        </p:nvSpPr>
        <p:spPr>
          <a:xfrm>
            <a:off x="-643466" y="6181537"/>
            <a:ext cx="134789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800" dirty="0">
              <a:solidFill>
                <a:srgbClr val="D89707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endParaRPr lang="pt-BR" sz="1400" dirty="0">
              <a:solidFill>
                <a:srgbClr val="D89707"/>
              </a:solidFill>
            </a:endParaRPr>
          </a:p>
          <a:p>
            <a:pPr algn="ctr">
              <a:defRPr sz="5400" b="1">
                <a:solidFill>
                  <a:srgbClr val="D4AF37"/>
                </a:solidFill>
              </a:defRPr>
            </a:pPr>
            <a:r>
              <a:rPr lang="pt-BR" sz="1600" dirty="0">
                <a:solidFill>
                  <a:srgbClr val="D89707"/>
                </a:solidFill>
              </a:rPr>
              <a:t>🌐 www.rainhadoaco.com.br 📧 rainhadoacoes@gmail.com.br 📸 @rainhadoaco_oficial 📍 Espírito Santo – Brasil</a:t>
            </a:r>
          </a:p>
          <a:p>
            <a:endParaRPr lang="pt-BR" dirty="0">
              <a:solidFill>
                <a:schemeClr val="bg1"/>
              </a:solidFill>
              <a:effectLst/>
              <a:latin typeface="YAFcfhdOoGk_0"/>
            </a:endParaRPr>
          </a:p>
        </p:txBody>
      </p:sp>
    </p:spTree>
    <p:extLst>
      <p:ext uri="{BB962C8B-B14F-4D97-AF65-F5344CB8AC3E}">
        <p14:creationId xmlns:p14="http://schemas.microsoft.com/office/powerpoint/2010/main" val="343972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99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131903" y="283031"/>
            <a:ext cx="7927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 LOJA DA VIVO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IPANEMA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RJ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308896" y="1606523"/>
            <a:ext cx="4243024" cy="4124206"/>
          </a:xfrm>
          <a:prstGeom prst="rect">
            <a:avLst/>
          </a:prstGeom>
          <a:solidFill>
            <a:srgbClr val="111111"/>
          </a:solidFill>
          <a:ln>
            <a:solidFill>
              <a:srgbClr val="9900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7308897" y="1606523"/>
            <a:ext cx="4375104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9900CC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9900CC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9900CC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9900CC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9900CC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SUPREME 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AÇO GL GALVALUME ORIGINAL 1,20MM | TRANSLÚCIDA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PRETO FOSCO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DC500KG C/ NOBREAK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CONTROLE VIA APP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CAIXA BLINDADA TITANIUM - EIXO &amp; MOTOR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E6FA9EB-DE72-46AA-BFB8-C7D32C55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1" y="1293501"/>
            <a:ext cx="6668815" cy="47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10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005FA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184956" y="210532"/>
            <a:ext cx="75347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 BMW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BARUERI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SP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369911" y="1680323"/>
            <a:ext cx="4151333" cy="4104696"/>
          </a:xfrm>
          <a:prstGeom prst="rect">
            <a:avLst/>
          </a:prstGeom>
          <a:solidFill>
            <a:srgbClr val="111111"/>
          </a:solidFill>
          <a:ln>
            <a:solidFill>
              <a:srgbClr val="005FA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rgbClr val="173A3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9911" y="1680323"/>
            <a:ext cx="4252933" cy="44165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005FA3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005FA3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005FA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005FA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005FA3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ELITE 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AÇO GL GALVALUME ORIGINAL 1,20MM | FECHADA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PRETO BRILHO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DC800KG C/NOBREAK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+ 4 CONTROLES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CAIXA BLINDADA TITANIUM - EIXO &amp;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KIT STEEL SILENCE | SISTEMA ANTIRRUÍDO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Trava-antiqueda</a:t>
            </a: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F481AB0-5A85-473F-85B4-C859235E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45" y="1280160"/>
            <a:ext cx="4905022" cy="49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5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E9BA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210926" y="210532"/>
            <a:ext cx="90328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 HAVAIANAS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PORTO SEGURO </a:t>
            </a:r>
            <a:r>
              <a:rPr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BA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841067" y="1757139"/>
            <a:ext cx="4210755" cy="4050774"/>
          </a:xfrm>
          <a:prstGeom prst="rect">
            <a:avLst/>
          </a:prstGeom>
          <a:solidFill>
            <a:srgbClr val="111111"/>
          </a:solidFill>
          <a:ln>
            <a:solidFill>
              <a:srgbClr val="E9BA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6841068" y="1751974"/>
            <a:ext cx="440266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E9BA88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E9BA88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E9BA8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E9BA8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E9BA88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SUPREME </a:t>
            </a:r>
          </a:p>
          <a:p>
            <a:pPr marL="285750" indent="-285750">
              <a:buFont typeface="Wingdings" panose="05000000000000000000" pitchFamily="2" charset="2"/>
              <a:buChar char="ü"/>
              <a:defRPr sz="2000" b="1">
                <a:solidFill>
                  <a:srgbClr val="D4AF37"/>
                </a:solidFill>
              </a:defRPr>
            </a:pPr>
            <a:endParaRPr lang="pt-BR" sz="13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AÇO GL GALVALUME ORIGINAL 1,20MM | TRANSLÚCIDA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CINZA METÁLICO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DC800KG | C/ NOBREAK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+ 6 CONTROLES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ALÇAPÃO (SAÍDA EMERGENCIAL)</a:t>
            </a:r>
          </a:p>
          <a:p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B133157-D679-41EC-A490-13D5E08A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11" y="1288871"/>
            <a:ext cx="5065117" cy="49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1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5C352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364C4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2550" y="230005"/>
            <a:ext cx="109163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    LINHA HÍBRIDA RESIDENCIAL 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—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SERRA</a:t>
            </a:r>
            <a:r>
              <a:rPr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— 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773333" y="1280161"/>
            <a:ext cx="5102579" cy="4488461"/>
          </a:xfrm>
          <a:prstGeom prst="rect">
            <a:avLst/>
          </a:prstGeom>
          <a:solidFill>
            <a:srgbClr val="111111"/>
          </a:solidFill>
          <a:ln w="19050">
            <a:solidFill>
              <a:srgbClr val="5C35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73333" y="1291005"/>
            <a:ext cx="5904088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5C3529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5C3529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5C352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5C352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5C352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HÍBRIDA RESIDENCIAL 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AÇO GL GALVALUME ORIGINAL 1,20MM | TRANSLÚCIDA E FECHADA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PRETO FOSCO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AC800KG C/ FREIO ELETROMECÂNICO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+ 4 CONTROLES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PORTÃO SOCIAL - LINHA HÍBRIDA TITANIUM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PAINEL FRONTAL DE ACABAMENTO 80CM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391AC4E-7ADA-4747-9A17-D455A4A10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90" y="1286489"/>
            <a:ext cx="5976180" cy="44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5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6765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1002052" y="265838"/>
            <a:ext cx="10712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CLOSED RESIDENCIAL — ALPHAVILLE — SP</a:t>
            </a:r>
            <a:endParaRPr sz="3200" dirty="0">
              <a:solidFill>
                <a:schemeClr val="tx1">
                  <a:lumMod val="95000"/>
                  <a:lumOff val="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" y="1280160"/>
            <a:ext cx="18473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A0A0A0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164322" y="1623117"/>
            <a:ext cx="4428886" cy="4331871"/>
          </a:xfrm>
          <a:prstGeom prst="rect">
            <a:avLst/>
          </a:prstGeom>
          <a:solidFill>
            <a:srgbClr val="111111"/>
          </a:solidFill>
          <a:ln w="19050">
            <a:solidFill>
              <a:srgbClr val="79766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7164322" y="1623117"/>
            <a:ext cx="4918871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79766F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200" dirty="0">
              <a:solidFill>
                <a:srgbClr val="79766F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79766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79766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79766F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CLOSED RESIDENCIAL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300" dirty="0">
              <a:solidFill>
                <a:schemeClr val="bg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AÇO GL GALVALUME ORIGINAL 1,20MM | FECHADA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CINZA GRAFITE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AC600KG | ENGENHARIA ALEMÃ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+ 10 CONTROLES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CAIXA BLINDADA TITANIUM – EIXO &amp; MOTOR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PAINEL FRONTAL DE ACABAMENTO 50CM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KIT STEEL SILENCE | SISTEMA ANTIRRUÍDO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5DEDF21-43C2-4E43-AD1D-A637D5DA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7" y="1441332"/>
            <a:ext cx="6083995" cy="45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9C0C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573189" y="254000"/>
            <a:ext cx="8759064" cy="523220"/>
          </a:xfrm>
          <a:prstGeom prst="rect">
            <a:avLst/>
          </a:prstGeom>
          <a:solidFill>
            <a:srgbClr val="9C0C12"/>
          </a:solidFill>
        </p:spPr>
        <p:txBody>
          <a:bodyPr wrap="non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CLOSED RESIDENCIAL — SÃO MATHEUS — 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27735" y="1767332"/>
            <a:ext cx="4294667" cy="4127782"/>
          </a:xfrm>
          <a:prstGeom prst="rect">
            <a:avLst/>
          </a:prstGeom>
          <a:solidFill>
            <a:srgbClr val="11111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 b="1">
                <a:solidFill>
                  <a:srgbClr val="D4AF37"/>
                </a:solidFill>
              </a:defRPr>
            </a:pPr>
            <a:endParaRPr lang="pt-BR" sz="3200" dirty="0">
              <a:solidFill>
                <a:srgbClr val="FF0000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FF0000"/>
                </a:solidFill>
              </a:rPr>
              <a:t>DETALHES: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800" dirty="0">
              <a:solidFill>
                <a:srgbClr val="79766F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FF000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CLOSED RESIDENCIAL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AÇO GL GALVALUME ORIGINAL 1,20MM | FECHADA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VERMELHO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AC300KG  |  ALTO FLUXO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+ 10 CONTROLES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CAIXA BLINDADA TITANIUM - MOTOR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pt-BR" sz="1200" b="1" dirty="0">
                <a:latin typeface="Dubai" panose="020B0503030403030204" pitchFamily="34" charset="-78"/>
                <a:cs typeface="Dubai" panose="020B0503030403030204" pitchFamily="34" charset="-78"/>
              </a:rPr>
              <a:t>KIT STEEL SILENCE | SISTEMA ANTIRRUÍDO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Sensor de parada automática </a:t>
            </a:r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endParaRPr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FA15FC-FA02-42DF-AEBD-E9EC9E6BF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37" y="1234440"/>
            <a:ext cx="4190406" cy="51935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1695" cy="914400"/>
          </a:xfrm>
          <a:prstGeom prst="rect">
            <a:avLst/>
          </a:prstGeom>
          <a:solidFill>
            <a:srgbClr val="9B8C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778930" y="195590"/>
            <a:ext cx="6455381" cy="584775"/>
          </a:xfrm>
          <a:prstGeom prst="rect">
            <a:avLst/>
          </a:prstGeom>
          <a:solidFill>
            <a:srgbClr val="9B8C79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D4AF37"/>
                </a:solidFill>
              </a:defRPr>
            </a:pPr>
            <a:r>
              <a:rPr lang="pt-BR" sz="3200" dirty="0"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lang="pt-BR" sz="3200" dirty="0">
                <a:solidFill>
                  <a:srgbClr val="1B110D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ADIDAS— GUARULHOS — SP</a:t>
            </a:r>
          </a:p>
        </p:txBody>
      </p:sp>
      <p:sp>
        <p:nvSpPr>
          <p:cNvPr id="7" name="Rectangle 6"/>
          <p:cNvSpPr/>
          <p:nvPr/>
        </p:nvSpPr>
        <p:spPr>
          <a:xfrm>
            <a:off x="6231467" y="1873956"/>
            <a:ext cx="4362448" cy="3770488"/>
          </a:xfrm>
          <a:prstGeom prst="rect">
            <a:avLst/>
          </a:prstGeom>
          <a:solidFill>
            <a:srgbClr val="111111"/>
          </a:solidFill>
          <a:ln>
            <a:solidFill>
              <a:srgbClr val="9B8C7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000" b="1">
                <a:solidFill>
                  <a:srgbClr val="D4AF37"/>
                </a:solidFill>
              </a:defRPr>
            </a:pPr>
            <a:endParaRPr lang="pt-BR" sz="3200" dirty="0">
              <a:solidFill>
                <a:srgbClr val="69291D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2400" dirty="0">
                <a:solidFill>
                  <a:srgbClr val="9B8C79"/>
                </a:solidFill>
              </a:rPr>
              <a:t>DETALHES</a:t>
            </a:r>
            <a:r>
              <a:rPr lang="pt-BR" sz="2800" dirty="0">
                <a:solidFill>
                  <a:srgbClr val="9B8C79"/>
                </a:solidFill>
              </a:rPr>
              <a:t>: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sz="1800" dirty="0">
              <a:solidFill>
                <a:srgbClr val="9B8C79"/>
              </a:solidFill>
            </a:endParaRPr>
          </a:p>
          <a:p>
            <a:pPr>
              <a:defRPr sz="2000" b="1">
                <a:solidFill>
                  <a:srgbClr val="D4AF37"/>
                </a:solidFill>
              </a:defRPr>
            </a:pPr>
            <a:r>
              <a:rPr lang="pt-BR" sz="1400" dirty="0">
                <a:solidFill>
                  <a:srgbClr val="9B8C7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PORTA AUTOMÁTICA </a:t>
            </a:r>
            <a:r>
              <a:rPr lang="pt-BR" sz="1400" b="1" dirty="0">
                <a:solidFill>
                  <a:srgbClr val="9B8C7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|</a:t>
            </a:r>
            <a:r>
              <a:rPr lang="pt-BR" sz="1400" dirty="0">
                <a:solidFill>
                  <a:srgbClr val="9B8C79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LINHA TITANIUM ELITE</a:t>
            </a:r>
          </a:p>
          <a:p>
            <a:pPr>
              <a:defRPr sz="2000" b="1">
                <a:solidFill>
                  <a:srgbClr val="D4AF37"/>
                </a:solidFill>
              </a:defRPr>
            </a:pPr>
            <a:endParaRPr lang="pt-BR" dirty="0">
              <a:solidFill>
                <a:srgbClr val="9B8C79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AÇO GL GALVALUME ORIGINAL 1,20MM | FECHADA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PINTURA ELETROSTÁTICA WEG | COR: PRETO BRILHO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MOTOR TITANIUM FORCE DC500KG C/NOBREAK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2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CENTRAL INTELIGENTE MOBGATE + 7 CONTROLES</a:t>
            </a:r>
          </a:p>
          <a:p>
            <a:endParaRPr lang="pt-BR" sz="12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KIT STEEL SILENCE | </a:t>
            </a:r>
            <a:r>
              <a:rPr lang="pt-BR" sz="1200" b="1" dirty="0">
                <a:latin typeface="Dubai" panose="020B0503030403030204" pitchFamily="34" charset="-78"/>
                <a:cs typeface="Dubai" panose="020B0503030403030204" pitchFamily="34" charset="-78"/>
              </a:rPr>
              <a:t>SISTEMA ANTIRRUÍDO</a:t>
            </a:r>
          </a:p>
          <a:p>
            <a:endParaRPr lang="pt-BR" sz="1200" b="1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200" b="1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SISTEMAS DE SEGURANÇA AVANÇADA: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Anti-vandalismo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Anti-esmagamento</a:t>
            </a:r>
            <a:b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</a:br>
            <a:r>
              <a:rPr lang="pt-BR" sz="12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– Trava-antiqueda</a:t>
            </a:r>
            <a:endParaRPr lang="pt-BR" sz="1400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pPr algn="ctr"/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BB98389-3225-4E37-B4DB-C8A867703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7" b="11934"/>
          <a:stretch/>
        </p:blipFill>
        <p:spPr>
          <a:xfrm>
            <a:off x="1095022" y="1302013"/>
            <a:ext cx="4244623" cy="52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728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2693</TotalTime>
  <Words>2352</Words>
  <Application>Microsoft Office PowerPoint</Application>
  <PresentationFormat>Widescreen</PresentationFormat>
  <Paragraphs>392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Century Gothic</vt:lpstr>
      <vt:lpstr>Dubai</vt:lpstr>
      <vt:lpstr>Times New Roman</vt:lpstr>
      <vt:lpstr>Wingdings</vt:lpstr>
      <vt:lpstr>Wingdings 3</vt:lpstr>
      <vt:lpstr>YAFcfhdOoGk_0</vt:lpstr>
      <vt:lpstr>Íon - Sala da Diretoria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GLENDA</dc:creator>
  <cp:keywords/>
  <dc:description>generated using python-pptx</dc:description>
  <cp:lastModifiedBy>GLENDA</cp:lastModifiedBy>
  <cp:revision>5</cp:revision>
  <dcterms:created xsi:type="dcterms:W3CDTF">2013-01-27T09:14:16Z</dcterms:created>
  <dcterms:modified xsi:type="dcterms:W3CDTF">2025-11-08T21:48:07Z</dcterms:modified>
  <cp:category/>
</cp:coreProperties>
</file>